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7" r:id="rId2"/>
  </p:sldMasterIdLst>
  <p:notesMasterIdLst>
    <p:notesMasterId r:id="rId34"/>
  </p:notesMasterIdLst>
  <p:sldIdLst>
    <p:sldId id="256" r:id="rId3"/>
    <p:sldId id="261" r:id="rId4"/>
    <p:sldId id="265" r:id="rId5"/>
    <p:sldId id="273" r:id="rId6"/>
    <p:sldId id="288" r:id="rId7"/>
    <p:sldId id="286" r:id="rId8"/>
    <p:sldId id="281" r:id="rId9"/>
    <p:sldId id="299" r:id="rId10"/>
    <p:sldId id="289" r:id="rId11"/>
    <p:sldId id="303" r:id="rId12"/>
    <p:sldId id="290" r:id="rId13"/>
    <p:sldId id="307" r:id="rId14"/>
    <p:sldId id="284" r:id="rId15"/>
    <p:sldId id="296" r:id="rId16"/>
    <p:sldId id="287" r:id="rId17"/>
    <p:sldId id="285" r:id="rId18"/>
    <p:sldId id="292" r:id="rId19"/>
    <p:sldId id="295" r:id="rId20"/>
    <p:sldId id="291" r:id="rId21"/>
    <p:sldId id="293" r:id="rId22"/>
    <p:sldId id="294" r:id="rId23"/>
    <p:sldId id="298" r:id="rId24"/>
    <p:sldId id="297" r:id="rId25"/>
    <p:sldId id="308" r:id="rId26"/>
    <p:sldId id="301" r:id="rId27"/>
    <p:sldId id="276" r:id="rId28"/>
    <p:sldId id="304" r:id="rId29"/>
    <p:sldId id="305" r:id="rId30"/>
    <p:sldId id="302" r:id="rId31"/>
    <p:sldId id="309" r:id="rId32"/>
    <p:sldId id="310" r:id="rId33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90" autoAdjust="0"/>
    <p:restoredTop sz="93153" autoAdjust="0"/>
  </p:normalViewPr>
  <p:slideViewPr>
    <p:cSldViewPr>
      <p:cViewPr varScale="1">
        <p:scale>
          <a:sx n="119" d="100"/>
          <a:sy n="119" d="100"/>
        </p:scale>
        <p:origin x="690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dirty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endParaRPr lang="en-US" dirty="0"/>
          </a:p>
        </p:txBody>
      </p:sp>
      <p:sp>
        <p:nvSpPr>
          <p:cNvPr id="23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35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dirty="0"/>
          </a:p>
        </p:txBody>
      </p:sp>
      <p:sp>
        <p:nvSpPr>
          <p:cNvPr id="235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4FCB31F6-2FEA-4AF6-A608-EFC2F92AFC79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3660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30A2E1-1B38-4BF8-B99D-829810B97EF3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 algn="ctr">
              <a:defRPr sz="5800"/>
            </a:lvl1pPr>
          </a:lstStyle>
          <a:p>
            <a:pPr lvl="0"/>
            <a:r>
              <a:rPr lang="ko-KR" altLang="en-US" noProof="0"/>
              <a:t>마스터 제목 스타일 편집</a:t>
            </a:r>
            <a:endParaRPr lang="en-US" noProof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70250"/>
            <a:ext cx="6400800" cy="22098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000"/>
            </a:lvl1pPr>
          </a:lstStyle>
          <a:p>
            <a:pPr lvl="0"/>
            <a:r>
              <a:rPr lang="ko-KR" altLang="en-US" noProof="0"/>
              <a:t>클릭하여 마스터 부제목 스타일 편집</a:t>
            </a:r>
            <a:endParaRPr lang="en-US" noProof="0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7A86BE39-BE3A-48C1-A045-FD1AD5F51305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16392" name="Rectangle 8" descr="Gold bar"/>
          <p:cNvSpPr>
            <a:spLocks noChangeArrowheads="1"/>
          </p:cNvSpPr>
          <p:nvPr/>
        </p:nvSpPr>
        <p:spPr bwMode="auto">
          <a:xfrm>
            <a:off x="228600" y="2889250"/>
            <a:ext cx="2870200" cy="2016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6393" name="Rectangle 9" descr="Orange bar"/>
          <p:cNvSpPr>
            <a:spLocks noChangeArrowheads="1"/>
          </p:cNvSpPr>
          <p:nvPr/>
        </p:nvSpPr>
        <p:spPr bwMode="auto">
          <a:xfrm>
            <a:off x="3098800" y="2889250"/>
            <a:ext cx="2870200" cy="2016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6394" name="Rectangle 10" descr="Slate bar"/>
          <p:cNvSpPr>
            <a:spLocks noChangeArrowheads="1"/>
          </p:cNvSpPr>
          <p:nvPr/>
        </p:nvSpPr>
        <p:spPr bwMode="auto">
          <a:xfrm>
            <a:off x="5969000" y="2889250"/>
            <a:ext cx="2870200" cy="20161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AF928C-1304-4FCF-B1FE-E58E659C2099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42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7BF457-1B89-4FB8-B5B6-2396275BD807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7164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제목, 텍스트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D6290E6F-4E3F-41C2-8AB3-35077E51D93A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343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제목, 텍스트 및 클립 아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r>
              <a:rPr lang="ko-KR" altLang="en-US" dirty="0"/>
              <a:t>온라인 이미지를 추가하려면 아이콘을 클릭하세요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9A41DC2D-CE22-4452-9330-733326E99D1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927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D6D15D-A852-4CD8-9A3A-849FE3857B67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72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2AD331-EFAC-41D9-9F12-FD8D4C8312B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3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220379-1FF7-439A-909F-B9047C7E4C8A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841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FA7283-45F0-4CF9-ACA0-2CA774182557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2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AD4388-AEAC-466B-9ED3-FD44F0FA8AA6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89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E59A81-AC6A-4000-B556-C65FD0078067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576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E0CFC6-C2D9-443C-A7CF-290065ED6260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834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8B324D-0E9B-4FB3-82FE-512DFC8E607A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782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/>
            </a:lvl1pPr>
          </a:lstStyle>
          <a:p>
            <a:endParaRPr lang="en-US" dirty="0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/>
            </a:lvl1pPr>
          </a:lstStyle>
          <a:p>
            <a:endParaRPr lang="en-US" dirty="0"/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fld id="{938A4918-E4C7-4C66-94BB-F06A3F6B5904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15367" name="Rectangle 7" descr="Gold bar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 dirty="0">
              <a:latin typeface="Times New Roman" pitchFamily="18" charset="0"/>
            </a:endParaRPr>
          </a:p>
        </p:txBody>
      </p:sp>
      <p:sp>
        <p:nvSpPr>
          <p:cNvPr id="15368" name="Line 8"/>
          <p:cNvSpPr>
            <a:spLocks noChangeShapeType="1"/>
          </p:cNvSpPr>
          <p:nvPr/>
        </p:nvSpPr>
        <p:spPr bwMode="auto">
          <a:xfrm>
            <a:off x="457200" y="1447800"/>
            <a:ext cx="80772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5369" name="Rectangle 9" descr="Orange bar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 dirty="0">
              <a:latin typeface="Times New Roman" pitchFamily="18" charset="0"/>
            </a:endParaRPr>
          </a:p>
        </p:txBody>
      </p:sp>
      <p:sp>
        <p:nvSpPr>
          <p:cNvPr id="15370" name="Rectangle 10" descr="Slate bar"/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400" dirty="0">
              <a:latin typeface="Times New Roman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hdr="0" ft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p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p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ea typeface="굴림" charset="-127"/>
              </a:rPr>
              <a:t>전투 시뮬레이션</a:t>
            </a:r>
            <a:br>
              <a:rPr lang="en-US" altLang="ko-KR" dirty="0">
                <a:ea typeface="굴림" charset="-127"/>
              </a:rPr>
            </a:br>
            <a:r>
              <a:rPr lang="ko-KR" altLang="en-US" dirty="0">
                <a:ea typeface="굴림" charset="-127"/>
              </a:rPr>
              <a:t>제안서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>
              <a:ea typeface="굴림" charset="-127"/>
            </a:endParaRPr>
          </a:p>
          <a:p>
            <a:endParaRPr lang="en-US" altLang="ko-KR" dirty="0">
              <a:ea typeface="굴림" charset="-127"/>
            </a:endParaRPr>
          </a:p>
          <a:p>
            <a:r>
              <a:rPr lang="ko-KR" altLang="en-US" dirty="0">
                <a:ea typeface="굴림" charset="-127"/>
              </a:rPr>
              <a:t>게임공학과 김나단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6A9310-603E-4212-B828-F3F0CAC48A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86BE39-BE3A-48C1-A045-FD1AD5F51305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굴림" charset="-127"/>
              </a:rPr>
              <a:t>게임 컨셉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ko-KR" altLang="en-US" dirty="0">
                <a:ea typeface="굴림" charset="-127"/>
              </a:rPr>
              <a:t>장수 컨셉</a:t>
            </a:r>
            <a:endParaRPr lang="en-US" altLang="ko-KR" dirty="0">
              <a:ea typeface="굴림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7A97BB-E316-4A24-BC65-5D9199FB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4625A-C4A6-4EC5-AF7A-CBB624C85A04}"/>
              </a:ext>
            </a:extLst>
          </p:cNvPr>
          <p:cNvSpPr txBox="1"/>
          <p:nvPr/>
        </p:nvSpPr>
        <p:spPr>
          <a:xfrm>
            <a:off x="4932040" y="2276872"/>
            <a:ext cx="321113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직접 조종하여 전투를 벌인다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일반 유닛보다 강력하다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군주의 작전을 돕는다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A445A1-C617-4367-8FE3-0E1B3960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78323"/>
            <a:ext cx="4378416" cy="407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68347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굴림" charset="-127"/>
              </a:rPr>
              <a:t>게임 컨셉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ko-KR" altLang="en-US" dirty="0">
                <a:ea typeface="굴림" charset="-127"/>
              </a:rPr>
              <a:t>장수 상세</a:t>
            </a:r>
            <a:endParaRPr lang="en-US" altLang="ko-KR" dirty="0">
              <a:ea typeface="굴림" charset="-127"/>
            </a:endParaRPr>
          </a:p>
          <a:p>
            <a:pPr lvl="1"/>
            <a:r>
              <a:rPr lang="ko-KR" altLang="en-US" dirty="0">
                <a:ea typeface="굴림" charset="-127"/>
              </a:rPr>
              <a:t>장수가 되는 유닛은 진화를 한다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1"/>
            <a:r>
              <a:rPr lang="ko-KR" altLang="en-US" dirty="0">
                <a:ea typeface="굴림" charset="-127"/>
              </a:rPr>
              <a:t>진화는 다음과 같은 효과를 부여한다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2"/>
            <a:r>
              <a:rPr lang="ko-KR" altLang="en-US" dirty="0">
                <a:ea typeface="굴림" charset="-127"/>
              </a:rPr>
              <a:t>공격력</a:t>
            </a:r>
            <a:r>
              <a:rPr lang="en-US" altLang="ko-KR" dirty="0">
                <a:ea typeface="굴림" charset="-127"/>
              </a:rPr>
              <a:t>, </a:t>
            </a:r>
            <a:r>
              <a:rPr lang="ko-KR" altLang="en-US" dirty="0">
                <a:ea typeface="굴림" charset="-127"/>
              </a:rPr>
              <a:t>방어력 등이 좋아진다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2"/>
            <a:r>
              <a:rPr lang="ko-KR" altLang="en-US" dirty="0">
                <a:ea typeface="굴림" charset="-127"/>
              </a:rPr>
              <a:t>새로운 스킬을 사용할 수 있게 된다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1"/>
            <a:r>
              <a:rPr lang="ko-KR" altLang="en-US" dirty="0">
                <a:ea typeface="굴림" charset="-127"/>
              </a:rPr>
              <a:t>장수는 레벨을 가진다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1"/>
            <a:r>
              <a:rPr lang="ko-KR" altLang="en-US" dirty="0">
                <a:ea typeface="굴림" charset="-127"/>
              </a:rPr>
              <a:t>레벨은 장수가 사망해도 유지된다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1"/>
            <a:r>
              <a:rPr lang="ko-KR" altLang="en-US" dirty="0">
                <a:ea typeface="굴림" charset="-127"/>
              </a:rPr>
              <a:t>장수가 사망하는 경우 페널티를 얻는다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2"/>
            <a:r>
              <a:rPr lang="ko-KR" altLang="en-US" dirty="0">
                <a:ea typeface="굴림" charset="-127"/>
              </a:rPr>
              <a:t>다시 살아나기 까지 시간이 소요된다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2"/>
            <a:r>
              <a:rPr lang="ko-KR" altLang="en-US" dirty="0">
                <a:ea typeface="굴림" charset="-127"/>
              </a:rPr>
              <a:t>시간은 레벨이 따라 증가한다</a:t>
            </a:r>
            <a:r>
              <a:rPr lang="en-US" altLang="ko-KR" dirty="0">
                <a:ea typeface="굴림" charset="-127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7A97BB-E316-4A24-BC65-5D9199FB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055802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6AB6AF-C57E-453D-A41D-A7B0E066E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E80AC1-1978-43F4-A920-28164A1E9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6394"/>
            <a:ext cx="8229600" cy="4530725"/>
          </a:xfrm>
        </p:spPr>
        <p:txBody>
          <a:bodyPr/>
          <a:lstStyle/>
          <a:p>
            <a:r>
              <a:rPr lang="ko-KR" altLang="en-US" dirty="0">
                <a:ea typeface="굴림" charset="-127"/>
              </a:rPr>
              <a:t>비슷한 게임 </a:t>
            </a:r>
            <a:r>
              <a:rPr lang="en-US" altLang="ko-KR" dirty="0">
                <a:ea typeface="굴림" charset="-127"/>
              </a:rPr>
              <a:t>- </a:t>
            </a:r>
            <a:r>
              <a:rPr lang="ko-KR" altLang="en-US" dirty="0">
                <a:ea typeface="굴림" charset="-127"/>
              </a:rPr>
              <a:t>랜덤 유닛 되어 돕기</a:t>
            </a:r>
            <a:endParaRPr lang="en-US" altLang="ko-KR" dirty="0">
              <a:ea typeface="굴림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2D2825-A4B4-44CC-8FB3-12644585C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그림 7" descr="슬롯머신이(가) 표시된 사진&#10;&#10;높은 신뢰도로 생성된 설명">
            <a:extLst>
              <a:ext uri="{FF2B5EF4-FFF2-40B4-BE49-F238E27FC236}">
                <a16:creationId xmlns:a16="http://schemas.microsoft.com/office/drawing/2014/main" id="{F0B70458-D6E5-4D23-BE62-795D81956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13" y="2204866"/>
            <a:ext cx="3371852" cy="21820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C18E71-E5FB-4EA2-9D1E-BFBEAB8D2207}"/>
              </a:ext>
            </a:extLst>
          </p:cNvPr>
          <p:cNvSpPr txBox="1"/>
          <p:nvPr/>
        </p:nvSpPr>
        <p:spPr>
          <a:xfrm flipH="1">
            <a:off x="4156539" y="2492896"/>
            <a:ext cx="42747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아군 </a:t>
            </a:r>
            <a:r>
              <a:rPr lang="en-US" altLang="ko-KR" dirty="0"/>
              <a:t>AI</a:t>
            </a:r>
            <a:r>
              <a:rPr lang="ko-KR" altLang="en-US" dirty="0"/>
              <a:t>는 기본 룰 대로 진행한다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자원을 캐고 유닛을 뽑는다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모은 유닛으로 상대 </a:t>
            </a:r>
            <a:r>
              <a:rPr lang="en-US" altLang="ko-KR" dirty="0"/>
              <a:t>AI</a:t>
            </a:r>
            <a:r>
              <a:rPr lang="ko-KR" altLang="en-US" dirty="0"/>
              <a:t>와 전투를 한다</a:t>
            </a:r>
            <a:r>
              <a:rPr lang="en-US" altLang="ko-KR" dirty="0"/>
              <a:t>.</a:t>
            </a:r>
          </a:p>
        </p:txBody>
      </p:sp>
      <p:pic>
        <p:nvPicPr>
          <p:cNvPr id="11" name="그림 10" descr="테이블, 실내이(가) 표시된 사진&#10;&#10;높은 신뢰도로 생성된 설명">
            <a:extLst>
              <a:ext uri="{FF2B5EF4-FFF2-40B4-BE49-F238E27FC236}">
                <a16:creationId xmlns:a16="http://schemas.microsoft.com/office/drawing/2014/main" id="{A43D0C59-6395-41A6-97CA-77463A585B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35" y="4509120"/>
            <a:ext cx="3370329" cy="21964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05487B-7853-4135-AEEF-27B903CA6BE7}"/>
              </a:ext>
            </a:extLst>
          </p:cNvPr>
          <p:cNvSpPr txBox="1"/>
          <p:nvPr/>
        </p:nvSpPr>
        <p:spPr>
          <a:xfrm>
            <a:off x="4156539" y="4679791"/>
            <a:ext cx="45961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플레이어는 생산된 유닛 중 하나가</a:t>
            </a:r>
            <a:endParaRPr lang="en-US" altLang="ko-KR" dirty="0"/>
          </a:p>
          <a:p>
            <a:r>
              <a:rPr lang="ko-KR" altLang="en-US" dirty="0"/>
              <a:t>무작위로 선택되어 플레이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플레이어의 킬 수에 따라 자원이 지급된다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자원을 이용하여 강해질 수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4484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굴림" charset="-127"/>
              </a:rPr>
              <a:t>게임 컨셉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ko-KR" altLang="en-US" dirty="0">
                <a:ea typeface="굴림" charset="-127"/>
              </a:rPr>
              <a:t>그래픽</a:t>
            </a:r>
            <a:endParaRPr lang="en-US" altLang="ko-KR" dirty="0">
              <a:ea typeface="굴림" charset="-127"/>
            </a:endParaRPr>
          </a:p>
          <a:p>
            <a:pPr lvl="1"/>
            <a:r>
              <a:rPr lang="en-US" altLang="ko-KR" dirty="0">
                <a:ea typeface="굴림" charset="-127"/>
              </a:rPr>
              <a:t>3D</a:t>
            </a:r>
          </a:p>
          <a:p>
            <a:pPr lvl="2"/>
            <a:endParaRPr lang="en-US" altLang="ko-KR" dirty="0">
              <a:ea typeface="굴림" charset="-127"/>
            </a:endParaRPr>
          </a:p>
          <a:p>
            <a:pPr lvl="1"/>
            <a:r>
              <a:rPr lang="ko-KR" altLang="en-US" dirty="0">
                <a:ea typeface="굴림" charset="-127"/>
              </a:rPr>
              <a:t>캐주얼</a:t>
            </a:r>
            <a:endParaRPr lang="en-US" altLang="ko-KR" dirty="0">
              <a:ea typeface="굴림" charset="-127"/>
            </a:endParaRPr>
          </a:p>
          <a:p>
            <a:pPr lvl="2"/>
            <a:r>
              <a:rPr lang="ko-KR" altLang="en-US" dirty="0">
                <a:ea typeface="굴림" charset="-127"/>
              </a:rPr>
              <a:t>전투 장면이 잔인해 지지 않도록 한다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1"/>
            <a:endParaRPr lang="en-US" altLang="ko-KR" dirty="0">
              <a:ea typeface="굴림" charset="-127"/>
            </a:endParaRPr>
          </a:p>
          <a:p>
            <a:pPr lvl="1"/>
            <a:r>
              <a:rPr lang="ko-KR" altLang="en-US" dirty="0">
                <a:ea typeface="굴림" charset="-127"/>
              </a:rPr>
              <a:t>과장</a:t>
            </a:r>
            <a:endParaRPr lang="en-US" altLang="ko-KR" dirty="0">
              <a:ea typeface="굴림" charset="-127"/>
            </a:endParaRPr>
          </a:p>
          <a:p>
            <a:pPr lvl="2"/>
            <a:r>
              <a:rPr lang="ko-KR" altLang="en-US" dirty="0">
                <a:ea typeface="굴림" charset="-127"/>
              </a:rPr>
              <a:t>액션성을 늘린다</a:t>
            </a:r>
            <a:r>
              <a:rPr lang="en-US" altLang="ko-KR" dirty="0">
                <a:ea typeface="굴림" charset="-127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7A97BB-E316-4A24-BC65-5D9199FB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177773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F5FC81-B6B4-483C-BEDA-4CA35E892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7C6472-088C-49F3-AADE-DC42F9079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그래픽 </a:t>
            </a:r>
            <a:r>
              <a:rPr lang="en-US" altLang="ko-KR" dirty="0"/>
              <a:t>_ </a:t>
            </a:r>
            <a:r>
              <a:rPr lang="ko-KR" altLang="en-US" dirty="0"/>
              <a:t>일반 유닛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B53B05-B274-46F7-8CBF-45346E8CE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835407-DD21-4EC7-89CC-621095658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098063"/>
            <a:ext cx="5400600" cy="422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73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굴림" charset="-127"/>
              </a:rPr>
              <a:t>게임 컨셉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ko-KR" altLang="en-US" dirty="0">
                <a:ea typeface="굴림" charset="-127"/>
              </a:rPr>
              <a:t>그래픽 예제 </a:t>
            </a:r>
            <a:r>
              <a:rPr lang="en-US" altLang="ko-KR" dirty="0">
                <a:ea typeface="굴림" charset="-127"/>
              </a:rPr>
              <a:t>_ TABS</a:t>
            </a:r>
          </a:p>
          <a:p>
            <a:pPr lvl="1"/>
            <a:endParaRPr lang="en-US" altLang="ko-KR" dirty="0">
              <a:ea typeface="굴림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7A97BB-E316-4A24-BC65-5D9199FB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EDE62C-38D4-4201-80F1-7BEFA72729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411414"/>
            <a:ext cx="3888431" cy="22083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331EB0-EFE7-4A98-8822-218701A2D7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2113583"/>
            <a:ext cx="3888431" cy="2206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3E18AC-5342-45B8-B793-BBDBBB736C65}"/>
              </a:ext>
            </a:extLst>
          </p:cNvPr>
          <p:cNvSpPr txBox="1"/>
          <p:nvPr/>
        </p:nvSpPr>
        <p:spPr>
          <a:xfrm>
            <a:off x="4510333" y="2348880"/>
            <a:ext cx="426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유닛의 종류는 무기</a:t>
            </a:r>
            <a:r>
              <a:rPr lang="en-US" altLang="ko-KR" dirty="0"/>
              <a:t>, </a:t>
            </a:r>
            <a:r>
              <a:rPr lang="ko-KR" altLang="en-US" dirty="0"/>
              <a:t>복장으로 파악한다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0C4519-9D01-44EF-80E7-BC4B04F34528}"/>
              </a:ext>
            </a:extLst>
          </p:cNvPr>
          <p:cNvSpPr txBox="1"/>
          <p:nvPr/>
        </p:nvSpPr>
        <p:spPr>
          <a:xfrm>
            <a:off x="4644008" y="4581128"/>
            <a:ext cx="442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치명적인 타격에 대해서 과장해 표현한다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2934101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굴림" charset="-127"/>
              </a:rPr>
              <a:t>게임 컨셉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ko-KR" altLang="en-US" dirty="0">
                <a:ea typeface="굴림" charset="-127"/>
              </a:rPr>
              <a:t>시점</a:t>
            </a:r>
            <a:endParaRPr lang="en-US" altLang="ko-KR" dirty="0">
              <a:ea typeface="굴림" charset="-127"/>
            </a:endParaRPr>
          </a:p>
          <a:p>
            <a:pPr lvl="1"/>
            <a:r>
              <a:rPr lang="ko-KR" altLang="en-US" dirty="0">
                <a:ea typeface="굴림" charset="-127"/>
              </a:rPr>
              <a:t>군주</a:t>
            </a:r>
            <a:endParaRPr lang="en-US" altLang="ko-KR" dirty="0">
              <a:ea typeface="굴림" charset="-127"/>
            </a:endParaRPr>
          </a:p>
          <a:p>
            <a:pPr lvl="2"/>
            <a:r>
              <a:rPr lang="ko-KR" altLang="en-US" dirty="0" err="1">
                <a:ea typeface="굴림" charset="-127"/>
              </a:rPr>
              <a:t>탑뷰</a:t>
            </a:r>
            <a:r>
              <a:rPr lang="ko-KR" altLang="en-US" dirty="0">
                <a:ea typeface="굴림" charset="-127"/>
              </a:rPr>
              <a:t> 혹은 </a:t>
            </a:r>
            <a:r>
              <a:rPr lang="ko-KR" altLang="en-US" dirty="0" err="1">
                <a:ea typeface="굴림" charset="-127"/>
              </a:rPr>
              <a:t>쿼터뷰</a:t>
            </a:r>
            <a:endParaRPr lang="en-US" altLang="ko-KR" dirty="0">
              <a:ea typeface="굴림" charset="-127"/>
            </a:endParaRPr>
          </a:p>
          <a:p>
            <a:pPr lvl="2"/>
            <a:endParaRPr lang="en-US" altLang="ko-KR" dirty="0">
              <a:ea typeface="굴림" charset="-127"/>
            </a:endParaRPr>
          </a:p>
          <a:p>
            <a:pPr lvl="1"/>
            <a:r>
              <a:rPr lang="ko-KR" altLang="en-US" dirty="0">
                <a:ea typeface="굴림" charset="-127"/>
              </a:rPr>
              <a:t>장수</a:t>
            </a:r>
            <a:endParaRPr lang="en-US" altLang="ko-KR" dirty="0">
              <a:ea typeface="굴림" charset="-127"/>
            </a:endParaRPr>
          </a:p>
          <a:p>
            <a:pPr lvl="2"/>
            <a:r>
              <a:rPr lang="en-US" altLang="ko-KR" dirty="0">
                <a:ea typeface="굴림" charset="-127"/>
              </a:rPr>
              <a:t>1</a:t>
            </a:r>
            <a:r>
              <a:rPr lang="ko-KR" altLang="en-US" dirty="0">
                <a:ea typeface="굴림" charset="-127"/>
              </a:rPr>
              <a:t>인칭</a:t>
            </a:r>
            <a:endParaRPr lang="en-US" altLang="ko-KR" dirty="0">
              <a:ea typeface="굴림" charset="-127"/>
            </a:endParaRPr>
          </a:p>
          <a:p>
            <a:pPr lvl="2"/>
            <a:r>
              <a:rPr lang="en-US" altLang="ko-KR" dirty="0">
                <a:ea typeface="굴림" charset="-127"/>
              </a:rPr>
              <a:t>3</a:t>
            </a:r>
            <a:r>
              <a:rPr lang="ko-KR" altLang="en-US" dirty="0">
                <a:ea typeface="굴림" charset="-127"/>
              </a:rPr>
              <a:t>인칭</a:t>
            </a:r>
            <a:endParaRPr lang="en-US" altLang="ko-KR" dirty="0">
              <a:ea typeface="굴림" charset="-127"/>
            </a:endParaRPr>
          </a:p>
          <a:p>
            <a:pPr lvl="1"/>
            <a:endParaRPr lang="en-US" altLang="ko-KR" dirty="0">
              <a:ea typeface="굴림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7A97BB-E316-4A24-BC65-5D9199FB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0251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굴림" charset="-127"/>
              </a:rPr>
              <a:t>게임 컨셉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ko-KR" altLang="en-US" dirty="0" err="1">
                <a:ea typeface="굴림" charset="-127"/>
              </a:rPr>
              <a:t>탑뷰</a:t>
            </a:r>
            <a:r>
              <a:rPr lang="en-US" altLang="ko-KR" dirty="0">
                <a:ea typeface="굴림" charset="-127"/>
              </a:rPr>
              <a:t>,</a:t>
            </a:r>
            <a:r>
              <a:rPr lang="ko-KR" altLang="en-US" dirty="0">
                <a:ea typeface="굴림" charset="-127"/>
              </a:rPr>
              <a:t> </a:t>
            </a:r>
            <a:r>
              <a:rPr lang="ko-KR" altLang="en-US" dirty="0" err="1">
                <a:ea typeface="굴림" charset="-127"/>
              </a:rPr>
              <a:t>쿼터뷰</a:t>
            </a:r>
            <a:r>
              <a:rPr lang="ko-KR" altLang="en-US" dirty="0">
                <a:ea typeface="굴림" charset="-127"/>
              </a:rPr>
              <a:t> 예 </a:t>
            </a:r>
            <a:r>
              <a:rPr lang="en-US" altLang="ko-KR" dirty="0" err="1">
                <a:ea typeface="굴림" charset="-127"/>
              </a:rPr>
              <a:t>WarGame</a:t>
            </a:r>
            <a:r>
              <a:rPr lang="en-US" altLang="ko-KR" dirty="0">
                <a:ea typeface="굴림" charset="-127"/>
              </a:rPr>
              <a:t> &amp; Age Of Empire</a:t>
            </a:r>
          </a:p>
          <a:p>
            <a:pPr lvl="1"/>
            <a:endParaRPr lang="en-US" altLang="ko-KR" dirty="0">
              <a:ea typeface="굴림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7A97BB-E316-4A24-BC65-5D9199FB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3CF985-24D8-49CD-8949-C7E28DF7386B}"/>
              </a:ext>
            </a:extLst>
          </p:cNvPr>
          <p:cNvSpPr txBox="1"/>
          <p:nvPr/>
        </p:nvSpPr>
        <p:spPr>
          <a:xfrm>
            <a:off x="4283968" y="2420888"/>
            <a:ext cx="39604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탑뷰는</a:t>
            </a:r>
            <a:r>
              <a:rPr lang="ko-KR" altLang="en-US" dirty="0"/>
              <a:t> 전체적인 배치를 파악하는데 용의하다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유닛의 디테일이 떨어지게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쿼터뷰는</a:t>
            </a:r>
            <a:r>
              <a:rPr lang="ko-KR" altLang="en-US" dirty="0"/>
              <a:t> 유닛의 디테일을 확인 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탑뷰보다</a:t>
            </a:r>
            <a:r>
              <a:rPr lang="ko-KR" altLang="en-US" dirty="0"/>
              <a:t> 시야가 좁다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CD87C4-91B3-4746-9B86-4A524A78ADD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204864"/>
            <a:ext cx="3373200" cy="2181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C729BA-CA5C-43DE-B36A-1CFDEBF94704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66" y="4491661"/>
            <a:ext cx="3373200" cy="2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474320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굴림" charset="-127"/>
              </a:rPr>
              <a:t>게임 컨셉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en-US" altLang="ko-KR" dirty="0">
                <a:ea typeface="굴림" charset="-127"/>
              </a:rPr>
              <a:t>1</a:t>
            </a:r>
            <a:r>
              <a:rPr lang="ko-KR" altLang="en-US" dirty="0">
                <a:ea typeface="굴림" charset="-127"/>
              </a:rPr>
              <a:t>인칭 시점 예 </a:t>
            </a:r>
            <a:r>
              <a:rPr lang="en-US" altLang="ko-KR" sz="2400" dirty="0" err="1">
                <a:ea typeface="굴림" charset="-127"/>
              </a:rPr>
              <a:t>FarCry</a:t>
            </a:r>
            <a:r>
              <a:rPr lang="ko-KR" altLang="en-US" sz="2400" dirty="0"/>
              <a:t> </a:t>
            </a:r>
            <a:r>
              <a:rPr lang="en-US" altLang="ko-KR" sz="2400" dirty="0"/>
              <a:t>&amp; </a:t>
            </a:r>
            <a:r>
              <a:rPr lang="en-US" altLang="ko-KR" sz="2400" dirty="0" err="1"/>
              <a:t>Chivery</a:t>
            </a:r>
            <a:endParaRPr lang="en-US" altLang="ko-KR" sz="2400" dirty="0">
              <a:ea typeface="굴림" charset="-127"/>
            </a:endParaRPr>
          </a:p>
          <a:p>
            <a:endParaRPr lang="en-US" altLang="ko-KR" dirty="0">
              <a:ea typeface="굴림" charset="-127"/>
            </a:endParaRPr>
          </a:p>
          <a:p>
            <a:pPr lvl="1"/>
            <a:endParaRPr lang="en-US" altLang="ko-KR" dirty="0">
              <a:ea typeface="굴림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7A97BB-E316-4A24-BC65-5D9199FB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3CF985-24D8-49CD-8949-C7E28DF7386B}"/>
              </a:ext>
            </a:extLst>
          </p:cNvPr>
          <p:cNvSpPr txBox="1"/>
          <p:nvPr/>
        </p:nvSpPr>
        <p:spPr>
          <a:xfrm>
            <a:off x="4283968" y="2420888"/>
            <a:ext cx="39604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동작을 상세하게 볼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정확한 공격 및 방어가 가능하다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원거리 무기의 경우 정확한 사격이 가능하다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464649-13FE-44BD-A23F-9ADB48E5325F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204864"/>
            <a:ext cx="3373200" cy="2181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F705685-F683-4C73-B59C-88F58C97EA82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495765"/>
            <a:ext cx="3373200" cy="2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20265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굴림" charset="-127"/>
              </a:rPr>
              <a:t>게임 컨셉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en-US" altLang="ko-KR" dirty="0">
                <a:ea typeface="굴림" charset="-127"/>
              </a:rPr>
              <a:t>3</a:t>
            </a:r>
            <a:r>
              <a:rPr lang="ko-KR" altLang="en-US" dirty="0">
                <a:ea typeface="굴림" charset="-127"/>
              </a:rPr>
              <a:t>인칭 시점 예 </a:t>
            </a:r>
            <a:r>
              <a:rPr lang="en-US" altLang="ko-KR" sz="2400" dirty="0"/>
              <a:t>Kingdom Under Fire &amp; </a:t>
            </a:r>
            <a:r>
              <a:rPr lang="ko-KR" altLang="en-US" sz="2400" dirty="0" err="1"/>
              <a:t>싸이퍼즈</a:t>
            </a:r>
            <a:endParaRPr lang="en-US" altLang="ko-KR" sz="2400" dirty="0"/>
          </a:p>
          <a:p>
            <a:endParaRPr lang="en-US" altLang="ko-KR" sz="2400" dirty="0">
              <a:ea typeface="굴림" charset="-127"/>
            </a:endParaRPr>
          </a:p>
          <a:p>
            <a:endParaRPr lang="en-US" altLang="ko-KR" dirty="0">
              <a:ea typeface="굴림" charset="-127"/>
            </a:endParaRPr>
          </a:p>
          <a:p>
            <a:pPr lvl="1"/>
            <a:endParaRPr lang="en-US" altLang="ko-KR" dirty="0">
              <a:ea typeface="굴림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7A97BB-E316-4A24-BC65-5D9199FB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25F499-F083-43DC-AA95-2BBCFB1A6307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265362"/>
            <a:ext cx="3373200" cy="2181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7A3EA6-04A9-4680-8396-F6F4B8F93479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4524000"/>
            <a:ext cx="3373200" cy="2181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3CF985-24D8-49CD-8949-C7E28DF7386B}"/>
              </a:ext>
            </a:extLst>
          </p:cNvPr>
          <p:cNvSpPr txBox="1"/>
          <p:nvPr/>
        </p:nvSpPr>
        <p:spPr>
          <a:xfrm>
            <a:off x="4283968" y="2420888"/>
            <a:ext cx="39604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두 게임 모두 </a:t>
            </a:r>
            <a:r>
              <a:rPr lang="en-US" altLang="ko-KR" dirty="0"/>
              <a:t>RTS</a:t>
            </a:r>
            <a:r>
              <a:rPr lang="ko-KR" altLang="en-US" dirty="0"/>
              <a:t>를 표방한다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숄더뷰</a:t>
            </a:r>
            <a:r>
              <a:rPr lang="ko-KR" altLang="en-US" dirty="0"/>
              <a:t> 보다 넓은 시야를 가진다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탑뷰나</a:t>
            </a:r>
            <a:r>
              <a:rPr lang="ko-KR" altLang="en-US" dirty="0"/>
              <a:t> </a:t>
            </a:r>
            <a:r>
              <a:rPr lang="ko-KR" altLang="en-US" dirty="0" err="1"/>
              <a:t>쿼터뷰</a:t>
            </a:r>
            <a:r>
              <a:rPr lang="ko-KR" altLang="en-US" dirty="0"/>
              <a:t> 보다는 제한적인 시야를 가진다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장수 캐릭터의 기본 시점이다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시점을 통해 액션성을 강조한다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3802504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25BC7-E78F-4FC3-92CD-D1A274D37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345AAC-FE41-4B10-B11A-31D7E2F0C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게임 컨셉</a:t>
            </a:r>
            <a:endParaRPr lang="en-US" altLang="ko-KR" dirty="0"/>
          </a:p>
          <a:p>
            <a:r>
              <a:rPr lang="ko-KR" altLang="en-US" dirty="0"/>
              <a:t>게임 시스템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2C1AD3-EFF5-43F0-A96D-666FBEEDA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594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76BA30-37F2-4668-9DB9-E29B2F09F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0C5BB2-3C85-4512-8608-AAABD8FF7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자원</a:t>
            </a:r>
            <a:endParaRPr lang="en-US" altLang="ko-KR" dirty="0"/>
          </a:p>
          <a:p>
            <a:pPr lvl="1"/>
            <a:r>
              <a:rPr lang="ko-KR" altLang="en-US" dirty="0"/>
              <a:t>각 진영은 일정 시간마다 자원을 획득한다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일정 시간마다 얻는 자원을 기본 획득 자원이라 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거점을 획득한 경우 기본 획득 자원이 증가한다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전투를 통해 적 유닛을 잡은 경우 추가 자원을 얻는다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군주는 자원을 사용하여 유닛을 생산한다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자원을 사용하여 진지를 업그레이드 할 수 있다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69F89A-0C18-45D2-A1A8-30A21D83D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96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5BC47-5C5A-4034-95BA-5DCF4E54E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CF12E7-06FF-4BAB-9959-20244E98D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거점</a:t>
            </a:r>
            <a:endParaRPr lang="en-US" altLang="ko-KR" dirty="0"/>
          </a:p>
          <a:p>
            <a:pPr lvl="1"/>
            <a:r>
              <a:rPr lang="ko-KR" altLang="en-US" dirty="0"/>
              <a:t>거점은 자원획득 및 유닛 생산을 위해 존재한다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상대 지역에 가까울수록 더 많은 자원을 획득한다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중앙에 가까울 수록 더 강한 유닛을 생산할 수 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거점은 초기 </a:t>
            </a:r>
            <a:r>
              <a:rPr lang="en-US" altLang="ko-KR" dirty="0"/>
              <a:t>AI</a:t>
            </a:r>
            <a:r>
              <a:rPr lang="ko-KR" altLang="en-US" dirty="0"/>
              <a:t>가 보유하고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거점 점령을 위해 </a:t>
            </a:r>
            <a:r>
              <a:rPr lang="en-US" altLang="ko-KR" dirty="0"/>
              <a:t>AI</a:t>
            </a:r>
            <a:r>
              <a:rPr lang="ko-KR" altLang="en-US" dirty="0"/>
              <a:t>와의 전투에서 승리해야 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거점 점령을 위한 기지 건설에 자원이 소모된다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9615EC-01E6-44F5-81D5-F827BFF3E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512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597775-A117-4061-9309-B01E4CBB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CCF17E-2393-4C3E-A29F-4B4847516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ko-KR" altLang="en-US" dirty="0"/>
              <a:t>거점 예제 </a:t>
            </a:r>
            <a:r>
              <a:rPr lang="en-US" altLang="ko-KR" dirty="0"/>
              <a:t>_ Company of Heroes </a:t>
            </a:r>
            <a:r>
              <a:rPr lang="ko-KR" altLang="en-US" dirty="0" err="1"/>
              <a:t>영국국</a:t>
            </a:r>
            <a:r>
              <a:rPr lang="ko-KR" altLang="en-US" dirty="0"/>
              <a:t> 본진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DCBCA1-DD0E-4696-BAB2-C78C3D6D14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9" y="2155157"/>
            <a:ext cx="4536504" cy="38528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0CCAF5-3582-4F74-9CB5-24F8DE3398B3}"/>
              </a:ext>
            </a:extLst>
          </p:cNvPr>
          <p:cNvSpPr txBox="1"/>
          <p:nvPr/>
        </p:nvSpPr>
        <p:spPr>
          <a:xfrm>
            <a:off x="5292080" y="2161478"/>
            <a:ext cx="36210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/>
          </a:p>
          <a:p>
            <a:r>
              <a:rPr lang="en-US" altLang="ko-KR" b="1" dirty="0"/>
              <a:t>COH</a:t>
            </a:r>
            <a:r>
              <a:rPr lang="ko-KR" altLang="en-US" b="1" dirty="0"/>
              <a:t>에서의 기능</a:t>
            </a:r>
            <a:endParaRPr lang="en-US" altLang="ko-KR" b="1" dirty="0"/>
          </a:p>
          <a:p>
            <a:r>
              <a:rPr lang="ko-KR" altLang="en-US" dirty="0"/>
              <a:t>거점에 설치하여 점령한다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점령한 거점의 자원을 얻는다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유닛을 생산할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우리 게임에서 응용</a:t>
            </a:r>
            <a:endParaRPr lang="en-US" altLang="ko-KR" b="1" dirty="0"/>
          </a:p>
          <a:p>
            <a:r>
              <a:rPr lang="ko-KR" altLang="en-US" dirty="0"/>
              <a:t>거점에 진지를 설치한다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점령한 거점에서 자원을 얻는다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특정한 유닛을 생산한다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5918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굴림" charset="-127"/>
              </a:rPr>
              <a:t>게임시스템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ko-KR" altLang="en-US" dirty="0">
                <a:ea typeface="굴림" charset="-127"/>
              </a:rPr>
              <a:t>거점 </a:t>
            </a:r>
            <a:r>
              <a:rPr lang="en-US" altLang="ko-KR" dirty="0">
                <a:ea typeface="굴림" charset="-127"/>
              </a:rPr>
              <a:t>_ </a:t>
            </a:r>
            <a:r>
              <a:rPr lang="ko-KR" altLang="en-US" dirty="0">
                <a:ea typeface="굴림" charset="-127"/>
              </a:rPr>
              <a:t>참고 게임</a:t>
            </a:r>
            <a:endParaRPr lang="en-US" altLang="ko-KR" dirty="0">
              <a:ea typeface="굴림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7A97BB-E316-4A24-BC65-5D9199FB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98644F-34B1-465E-96B8-A1A44A13AF96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33" y="2132856"/>
            <a:ext cx="3373200" cy="2181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EA4927-BE71-439C-8E82-BA777F0A881D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33" y="4365104"/>
            <a:ext cx="3373200" cy="2181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B396E4-59C9-401B-832F-3FB82FC25950}"/>
              </a:ext>
            </a:extLst>
          </p:cNvPr>
          <p:cNvSpPr txBox="1"/>
          <p:nvPr/>
        </p:nvSpPr>
        <p:spPr>
          <a:xfrm flipH="1">
            <a:off x="4156538" y="2419868"/>
            <a:ext cx="42747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진삼국무쌍</a:t>
            </a:r>
            <a:endParaRPr lang="en-US" altLang="ko-KR" b="1" dirty="0"/>
          </a:p>
          <a:p>
            <a:r>
              <a:rPr lang="ko-KR" altLang="en-US" dirty="0"/>
              <a:t>각 플레이어에게 본진이 주어지고 상대의 본진을 점령하거나 군주를 잡으면 승리한다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점령할 수 있는 거점은 레벨마다 정해져 있다</a:t>
            </a:r>
            <a:r>
              <a:rPr lang="en-US" altLang="ko-KR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B60C24-B30A-45CB-9C1B-3CA363A9BC1A}"/>
              </a:ext>
            </a:extLst>
          </p:cNvPr>
          <p:cNvSpPr txBox="1"/>
          <p:nvPr/>
        </p:nvSpPr>
        <p:spPr>
          <a:xfrm>
            <a:off x="4156538" y="4562734"/>
            <a:ext cx="39036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삼국지 </a:t>
            </a:r>
            <a:r>
              <a:rPr lang="ko-KR" altLang="en-US" b="1" dirty="0" err="1"/>
              <a:t>군영전</a:t>
            </a:r>
            <a:endParaRPr lang="en-US" altLang="ko-KR" b="1" dirty="0"/>
          </a:p>
          <a:p>
            <a:r>
              <a:rPr lang="ko-KR" altLang="en-US" dirty="0"/>
              <a:t>각 플레이어에게 진영이 주어지고</a:t>
            </a:r>
            <a:endParaRPr lang="en-US" altLang="ko-KR" dirty="0"/>
          </a:p>
          <a:p>
            <a:r>
              <a:rPr lang="ko-KR" altLang="en-US" dirty="0"/>
              <a:t>자신 이외의 플레이어의 모든 거점을</a:t>
            </a:r>
            <a:endParaRPr lang="en-US" altLang="ko-KR" dirty="0"/>
          </a:p>
          <a:p>
            <a:r>
              <a:rPr lang="ko-KR" altLang="en-US" dirty="0"/>
              <a:t>점령하면 승리한다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점령할 수 있는 거점이 정해져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6220170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굴림" charset="-127"/>
              </a:rPr>
              <a:t>게임시스템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ko-KR" altLang="en-US" dirty="0">
                <a:ea typeface="굴림" charset="-127"/>
              </a:rPr>
              <a:t>거점 </a:t>
            </a:r>
            <a:r>
              <a:rPr lang="en-US" altLang="ko-KR" dirty="0">
                <a:ea typeface="굴림" charset="-127"/>
              </a:rPr>
              <a:t>_ </a:t>
            </a:r>
            <a:r>
              <a:rPr lang="ko-KR" altLang="en-US" dirty="0">
                <a:ea typeface="굴림" charset="-127"/>
              </a:rPr>
              <a:t>참고 게임</a:t>
            </a:r>
            <a:endParaRPr lang="en-US" altLang="ko-KR" dirty="0">
              <a:ea typeface="굴림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7A97BB-E316-4A24-BC65-5D9199FB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B396E4-59C9-401B-832F-3FB82FC25950}"/>
              </a:ext>
            </a:extLst>
          </p:cNvPr>
          <p:cNvSpPr txBox="1"/>
          <p:nvPr/>
        </p:nvSpPr>
        <p:spPr>
          <a:xfrm flipH="1">
            <a:off x="4156538" y="2419868"/>
            <a:ext cx="427476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그런츠</a:t>
            </a:r>
            <a:endParaRPr lang="en-US" altLang="ko-KR" b="1" dirty="0"/>
          </a:p>
          <a:p>
            <a:r>
              <a:rPr lang="ko-KR" altLang="en-US" dirty="0" err="1"/>
              <a:t>그런츠라는</a:t>
            </a:r>
            <a:r>
              <a:rPr lang="ko-KR" altLang="en-US" dirty="0"/>
              <a:t> 생물을 이용하여 퍼즐을 해결하는 일종의 어드벤처 장르게임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지역마다 특유의 아이템이 주어지고</a:t>
            </a:r>
            <a:endParaRPr lang="en-US" altLang="ko-KR" dirty="0"/>
          </a:p>
          <a:p>
            <a:r>
              <a:rPr lang="ko-KR" altLang="en-US" dirty="0"/>
              <a:t>아이템을 획득하면 </a:t>
            </a:r>
            <a:r>
              <a:rPr lang="ko-KR" altLang="en-US" dirty="0" err="1"/>
              <a:t>그런츠가</a:t>
            </a:r>
            <a:r>
              <a:rPr lang="ko-KR" altLang="en-US" dirty="0"/>
              <a:t> 진화한다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아이템을 획득한 </a:t>
            </a:r>
            <a:r>
              <a:rPr lang="ko-KR" altLang="en-US" dirty="0" err="1"/>
              <a:t>그런츠들은</a:t>
            </a:r>
            <a:r>
              <a:rPr lang="ko-KR" altLang="en-US" dirty="0"/>
              <a:t> 각 아이템 특유의 특징을 가진 유닛으로 진화한다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얻기 어려운 아이템일 수록 더 강하거나 효율적이다</a:t>
            </a:r>
            <a:r>
              <a:rPr lang="en-US" altLang="ko-KR" dirty="0"/>
              <a:t>.</a:t>
            </a:r>
          </a:p>
        </p:txBody>
      </p:sp>
      <p:pic>
        <p:nvPicPr>
          <p:cNvPr id="9" name="그림 8" descr="실내, 케이크, 벽이(가) 표시된 사진&#10;&#10;높은 신뢰도로 생성된 설명">
            <a:extLst>
              <a:ext uri="{FF2B5EF4-FFF2-40B4-BE49-F238E27FC236}">
                <a16:creationId xmlns:a16="http://schemas.microsoft.com/office/drawing/2014/main" id="{8A18AE34-370D-47A2-93E1-D6171521380A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00" y="2134800"/>
            <a:ext cx="3373200" cy="2181600"/>
          </a:xfrm>
          <a:prstGeom prst="rect">
            <a:avLst/>
          </a:prstGeom>
        </p:spPr>
      </p:pic>
      <p:pic>
        <p:nvPicPr>
          <p:cNvPr id="12" name="그림 11" descr="잔디, 실내, 케이크이(가) 표시된 사진&#10;&#10;높은 신뢰도로 생성된 설명">
            <a:extLst>
              <a:ext uri="{FF2B5EF4-FFF2-40B4-BE49-F238E27FC236}">
                <a16:creationId xmlns:a16="http://schemas.microsoft.com/office/drawing/2014/main" id="{E826BE4A-D2B7-43DE-A8CF-AE1A17723F7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00" y="4366800"/>
            <a:ext cx="3373200" cy="2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14741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굴림" charset="-127"/>
              </a:rPr>
              <a:t>게임시스템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ko-KR" altLang="en-US" dirty="0">
                <a:ea typeface="굴림" charset="-127"/>
              </a:rPr>
              <a:t>승리 조건</a:t>
            </a:r>
            <a:endParaRPr lang="en-US" altLang="ko-KR" dirty="0">
              <a:ea typeface="굴림" charset="-127"/>
            </a:endParaRPr>
          </a:p>
          <a:p>
            <a:pPr lvl="1"/>
            <a:r>
              <a:rPr lang="ko-KR" altLang="en-US" dirty="0">
                <a:ea typeface="굴림" charset="-127"/>
              </a:rPr>
              <a:t>상대의 중앙건물을 파괴한다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2"/>
            <a:r>
              <a:rPr lang="ko-KR" altLang="en-US" dirty="0">
                <a:ea typeface="굴림" charset="-127"/>
              </a:rPr>
              <a:t>먼저 상대 본진 인근 거점을 점령해야 한다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2"/>
            <a:endParaRPr lang="en-US" altLang="ko-KR" dirty="0">
              <a:ea typeface="굴림" charset="-127"/>
            </a:endParaRPr>
          </a:p>
          <a:p>
            <a:pPr lvl="1"/>
            <a:r>
              <a:rPr lang="ko-KR" altLang="en-US" dirty="0">
                <a:ea typeface="굴림" charset="-127"/>
              </a:rPr>
              <a:t>상대에게서 항복을 받아낸다</a:t>
            </a:r>
            <a:r>
              <a:rPr lang="en-US" altLang="ko-KR" dirty="0">
                <a:ea typeface="굴림" charset="-127"/>
              </a:rPr>
              <a:t>.</a:t>
            </a:r>
            <a:r>
              <a:rPr lang="ko-KR" altLang="en-US" dirty="0">
                <a:ea typeface="굴림" charset="-127"/>
              </a:rPr>
              <a:t> </a:t>
            </a:r>
            <a:endParaRPr lang="en-US" altLang="ko-KR" dirty="0">
              <a:ea typeface="굴림" charset="-127"/>
            </a:endParaRPr>
          </a:p>
          <a:p>
            <a:pPr lvl="2"/>
            <a:r>
              <a:rPr lang="ko-KR" altLang="en-US" dirty="0">
                <a:ea typeface="굴림" charset="-127"/>
              </a:rPr>
              <a:t>항복 선언 시 팀원의 과반수의 동의가 필요하다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2"/>
            <a:r>
              <a:rPr lang="en-US" altLang="ko-KR" dirty="0">
                <a:ea typeface="굴림" charset="-127"/>
              </a:rPr>
              <a:t>2</a:t>
            </a:r>
            <a:r>
              <a:rPr lang="ko-KR" altLang="en-US" dirty="0">
                <a:ea typeface="굴림" charset="-127"/>
              </a:rPr>
              <a:t>대</a:t>
            </a:r>
            <a:r>
              <a:rPr lang="en-US" altLang="ko-KR" dirty="0">
                <a:ea typeface="굴림" charset="-127"/>
              </a:rPr>
              <a:t>2</a:t>
            </a:r>
            <a:r>
              <a:rPr lang="ko-KR" altLang="en-US" dirty="0">
                <a:ea typeface="굴림" charset="-127"/>
              </a:rPr>
              <a:t>전투에서는 </a:t>
            </a:r>
            <a:r>
              <a:rPr lang="en-US" altLang="ko-KR" dirty="0">
                <a:ea typeface="굴림" charset="-127"/>
              </a:rPr>
              <a:t>2</a:t>
            </a:r>
            <a:r>
              <a:rPr lang="ko-KR" altLang="en-US" dirty="0">
                <a:ea typeface="굴림" charset="-127"/>
              </a:rPr>
              <a:t>명 모두가 동의해야 한다</a:t>
            </a:r>
            <a:r>
              <a:rPr lang="en-US" altLang="ko-KR" dirty="0">
                <a:ea typeface="굴림" charset="-127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7A97BB-E316-4A24-BC65-5D9199FB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969588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굴림" charset="-127"/>
              </a:rPr>
              <a:t>게임시스템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ko-KR" altLang="en-US" dirty="0">
                <a:ea typeface="굴림" charset="-127"/>
              </a:rPr>
              <a:t>전투</a:t>
            </a:r>
            <a:endParaRPr lang="en-US" altLang="ko-KR" dirty="0">
              <a:ea typeface="굴림" charset="-127"/>
            </a:endParaRPr>
          </a:p>
          <a:p>
            <a:pPr lvl="1"/>
            <a:r>
              <a:rPr lang="ko-KR" altLang="en-US" dirty="0">
                <a:ea typeface="굴림" charset="-127"/>
              </a:rPr>
              <a:t>최소 두 진영의 전쟁으로 가정한다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1"/>
            <a:r>
              <a:rPr lang="ko-KR" altLang="en-US" dirty="0">
                <a:ea typeface="굴림" charset="-127"/>
              </a:rPr>
              <a:t>군주는 전투를 통해 거점을 확보할 기회를 얻는다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1"/>
            <a:r>
              <a:rPr lang="ko-KR" altLang="en-US" dirty="0">
                <a:ea typeface="굴림" charset="-127"/>
              </a:rPr>
              <a:t>군주는 전투를 통해 자원을 획득한다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2"/>
            <a:r>
              <a:rPr lang="ko-KR" altLang="en-US" dirty="0">
                <a:ea typeface="굴림" charset="-127"/>
              </a:rPr>
              <a:t>장수가 인근에 있는 경우 자동으로 자원을 얻는다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2"/>
            <a:r>
              <a:rPr lang="ko-KR" altLang="en-US" dirty="0">
                <a:ea typeface="굴림" charset="-127"/>
              </a:rPr>
              <a:t>장수가 존재하지 않은 경우 유닛을 보내 획득해야 한다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1"/>
            <a:endParaRPr lang="en-US" altLang="ko-KR" dirty="0">
              <a:ea typeface="굴림" charset="-127"/>
            </a:endParaRPr>
          </a:p>
          <a:p>
            <a:pPr lvl="1"/>
            <a:r>
              <a:rPr lang="ko-KR" altLang="en-US" dirty="0">
                <a:ea typeface="굴림" charset="-127"/>
              </a:rPr>
              <a:t>장수는 전투를 통해 경험치를 획득한다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2"/>
            <a:r>
              <a:rPr lang="ko-KR" altLang="en-US" dirty="0">
                <a:ea typeface="굴림" charset="-127"/>
              </a:rPr>
              <a:t>경험치는 전투에 참여한 장수에게만 적용된다</a:t>
            </a:r>
            <a:r>
              <a:rPr lang="en-US" altLang="ko-KR" dirty="0">
                <a:ea typeface="굴림" charset="-127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7A97BB-E316-4A24-BC65-5D9199FB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286430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굴림" charset="-127"/>
              </a:rPr>
              <a:t>게임시스템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ko-KR" altLang="en-US" dirty="0">
                <a:ea typeface="굴림" charset="-127"/>
              </a:rPr>
              <a:t>성장</a:t>
            </a:r>
            <a:endParaRPr lang="en-US" altLang="ko-KR" dirty="0">
              <a:ea typeface="굴림" charset="-127"/>
            </a:endParaRPr>
          </a:p>
          <a:p>
            <a:pPr lvl="1"/>
            <a:r>
              <a:rPr lang="ko-KR" altLang="en-US" dirty="0">
                <a:ea typeface="굴림" charset="-127"/>
              </a:rPr>
              <a:t>장수는 전투에서 적 유닛</a:t>
            </a:r>
            <a:r>
              <a:rPr lang="en-US" altLang="ko-KR" dirty="0">
                <a:ea typeface="굴림" charset="-127"/>
              </a:rPr>
              <a:t>, </a:t>
            </a:r>
            <a:r>
              <a:rPr lang="ko-KR" altLang="en-US" dirty="0">
                <a:ea typeface="굴림" charset="-127"/>
              </a:rPr>
              <a:t>거점을 파괴함으로 경험치를 획득한다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1"/>
            <a:endParaRPr lang="en-US" altLang="ko-KR" dirty="0">
              <a:ea typeface="굴림" charset="-127"/>
            </a:endParaRPr>
          </a:p>
          <a:p>
            <a:pPr lvl="1"/>
            <a:r>
              <a:rPr lang="ko-KR" altLang="en-US" dirty="0">
                <a:ea typeface="굴림" charset="-127"/>
              </a:rPr>
              <a:t>경험치 획득은 인근에 있는 장수에게 적용된다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1"/>
            <a:endParaRPr lang="en-US" altLang="ko-KR" dirty="0">
              <a:ea typeface="굴림" charset="-127"/>
            </a:endParaRPr>
          </a:p>
          <a:p>
            <a:pPr lvl="1"/>
            <a:r>
              <a:rPr lang="ko-KR" altLang="en-US" dirty="0">
                <a:ea typeface="굴림" charset="-127"/>
              </a:rPr>
              <a:t>경험치를 모아 레벨을 올려 스킬을 얻거나</a:t>
            </a:r>
            <a:r>
              <a:rPr lang="en-US" altLang="ko-KR" dirty="0">
                <a:ea typeface="굴림" charset="-127"/>
              </a:rPr>
              <a:t> </a:t>
            </a:r>
            <a:r>
              <a:rPr lang="ko-KR" altLang="en-US" dirty="0">
                <a:ea typeface="굴림" charset="-127"/>
              </a:rPr>
              <a:t>스킬을 강화할 수 있는 특성을 선택할 수 있다</a:t>
            </a:r>
            <a:r>
              <a:rPr lang="en-US" altLang="ko-KR" dirty="0">
                <a:ea typeface="굴림" charset="-127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7A97BB-E316-4A24-BC65-5D9199FB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468924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6AB6AF-C57E-453D-A41D-A7B0E066E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E80AC1-1978-43F4-A920-28164A1E9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6394"/>
            <a:ext cx="8229600" cy="4530725"/>
          </a:xfrm>
        </p:spPr>
        <p:txBody>
          <a:bodyPr/>
          <a:lstStyle/>
          <a:p>
            <a:r>
              <a:rPr lang="ko-KR" altLang="en-US" dirty="0">
                <a:ea typeface="굴림" charset="-127"/>
              </a:rPr>
              <a:t>성장 </a:t>
            </a:r>
            <a:r>
              <a:rPr lang="en-US" altLang="ko-KR" dirty="0">
                <a:ea typeface="굴림" charset="-127"/>
              </a:rPr>
              <a:t>_ </a:t>
            </a:r>
            <a:r>
              <a:rPr lang="ko-KR" altLang="en-US" dirty="0">
                <a:ea typeface="굴림" charset="-127"/>
              </a:rPr>
              <a:t>참고 게임</a:t>
            </a:r>
            <a:endParaRPr lang="en-US" altLang="ko-KR" dirty="0">
              <a:ea typeface="굴림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2D2825-A4B4-44CC-8FB3-12644585C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C18E71-E5FB-4EA2-9D1E-BFBEAB8D2207}"/>
              </a:ext>
            </a:extLst>
          </p:cNvPr>
          <p:cNvSpPr txBox="1"/>
          <p:nvPr/>
        </p:nvSpPr>
        <p:spPr>
          <a:xfrm flipH="1">
            <a:off x="4156538" y="2419868"/>
            <a:ext cx="42747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League of Legends</a:t>
            </a:r>
          </a:p>
          <a:p>
            <a:r>
              <a:rPr lang="ko-KR" altLang="en-US" dirty="0"/>
              <a:t>최초에 사용할 수 있는 스킬이 제한되어 있고 레벨을 올리면서 스킬 사용 제한을 해제하거나 스킬을 강화하여 공격력을 올린다</a:t>
            </a:r>
            <a:r>
              <a:rPr lang="en-US" altLang="ko-KR" dirty="0"/>
              <a:t>. </a:t>
            </a:r>
            <a:r>
              <a:rPr lang="ko-KR" altLang="en-US" dirty="0"/>
              <a:t>비교적 간단하게 게임을 파악할 수 있다</a:t>
            </a:r>
            <a:r>
              <a:rPr lang="en-US" altLang="ko-KR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05487B-7853-4135-AEEF-27B903CA6BE7}"/>
              </a:ext>
            </a:extLst>
          </p:cNvPr>
          <p:cNvSpPr txBox="1"/>
          <p:nvPr/>
        </p:nvSpPr>
        <p:spPr>
          <a:xfrm>
            <a:off x="4156538" y="4562734"/>
            <a:ext cx="449353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Heroes of the Storm</a:t>
            </a:r>
          </a:p>
          <a:p>
            <a:r>
              <a:rPr lang="ko-KR" altLang="en-US" dirty="0"/>
              <a:t>최초에 궁극기를 제외한 모든 스킬을</a:t>
            </a:r>
            <a:endParaRPr lang="en-US" altLang="ko-KR" dirty="0"/>
          </a:p>
          <a:p>
            <a:r>
              <a:rPr lang="ko-KR" altLang="en-US" dirty="0"/>
              <a:t>사용할 수 있으며 레벨을 올리며</a:t>
            </a:r>
            <a:endParaRPr lang="en-US" altLang="ko-KR" dirty="0"/>
          </a:p>
          <a:p>
            <a:r>
              <a:rPr lang="ko-KR" altLang="en-US" dirty="0"/>
              <a:t> 스킬의 특성을 선택하여 스킬을 강화한다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특성에 따라 다양한 플레이스타일이 </a:t>
            </a:r>
            <a:endParaRPr lang="en-US" altLang="ko-KR" dirty="0"/>
          </a:p>
          <a:p>
            <a:r>
              <a:rPr lang="ko-KR" altLang="en-US" dirty="0"/>
              <a:t>존재할 수 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F10F4F-058C-4C66-91BA-2878638E0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91" y="2215898"/>
            <a:ext cx="3647148" cy="204265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DB6DFA7-FEC4-4388-AF09-A661452C3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91" y="4415198"/>
            <a:ext cx="3647147" cy="211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57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굴림" charset="-127"/>
              </a:rPr>
              <a:t>게임시스템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ko-KR" altLang="en-US" dirty="0">
                <a:ea typeface="굴림" charset="-127"/>
              </a:rPr>
              <a:t>약탈</a:t>
            </a:r>
            <a:endParaRPr lang="en-US" altLang="ko-KR" dirty="0">
              <a:ea typeface="굴림" charset="-127"/>
            </a:endParaRPr>
          </a:p>
          <a:p>
            <a:pPr lvl="1"/>
            <a:r>
              <a:rPr lang="ko-KR" altLang="en-US" dirty="0">
                <a:ea typeface="굴림" charset="-127"/>
              </a:rPr>
              <a:t>장수는 거점의 점령을 할 수 없다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1"/>
            <a:r>
              <a:rPr lang="ko-KR" altLang="en-US" dirty="0">
                <a:ea typeface="굴림" charset="-127"/>
              </a:rPr>
              <a:t>상대 거점을 공격하여 파괴할 수 있다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1"/>
            <a:r>
              <a:rPr lang="ko-KR" altLang="en-US" dirty="0">
                <a:ea typeface="굴림" charset="-127"/>
              </a:rPr>
              <a:t>상대 거점에 준 피해에 따라 상대 거점이 생산하는 자원의 일부를 획득한다</a:t>
            </a:r>
            <a:r>
              <a:rPr lang="en-US" altLang="ko-KR" dirty="0">
                <a:ea typeface="굴림" charset="-127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7A97BB-E316-4A24-BC65-5D9199FB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37646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굴림" charset="-127"/>
              </a:rPr>
              <a:t>개요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ko-KR" altLang="en-US" dirty="0">
                <a:ea typeface="굴림" charset="-127"/>
              </a:rPr>
              <a:t>문서의 목적</a:t>
            </a:r>
            <a:endParaRPr lang="en-US" altLang="ko-KR" dirty="0">
              <a:ea typeface="굴림" charset="-127"/>
            </a:endParaRPr>
          </a:p>
          <a:p>
            <a:pPr lvl="1"/>
            <a:r>
              <a:rPr lang="ko-KR" altLang="en-US" dirty="0">
                <a:ea typeface="굴림" charset="-127"/>
              </a:rPr>
              <a:t>졸업작품을 위한 게임을 제안한다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1"/>
            <a:r>
              <a:rPr lang="ko-KR" altLang="en-US" dirty="0">
                <a:ea typeface="굴림" charset="-127"/>
              </a:rPr>
              <a:t>팀원이 게임을 이해할 수 있도록 설명한다</a:t>
            </a:r>
            <a:r>
              <a:rPr lang="en-US" altLang="ko-KR" dirty="0">
                <a:ea typeface="굴림" charset="-127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7A97BB-E316-4A24-BC65-5D9199FB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707499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굴림" charset="-127"/>
              </a:rPr>
              <a:t>게임시스템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ko-KR" altLang="en-US" dirty="0">
                <a:ea typeface="굴림" charset="-127"/>
              </a:rPr>
              <a:t>중립 진영</a:t>
            </a:r>
            <a:endParaRPr lang="en-US" altLang="ko-KR" dirty="0">
              <a:ea typeface="굴림" charset="-127"/>
            </a:endParaRPr>
          </a:p>
          <a:p>
            <a:pPr lvl="1"/>
            <a:r>
              <a:rPr lang="en-US" altLang="ko-KR" dirty="0">
                <a:ea typeface="굴림" charset="-127"/>
              </a:rPr>
              <a:t>AI</a:t>
            </a:r>
            <a:r>
              <a:rPr lang="ko-KR" altLang="en-US" dirty="0">
                <a:ea typeface="굴림" charset="-127"/>
              </a:rPr>
              <a:t>가 점령하고 있는 거점 혹은 지역이다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1"/>
            <a:r>
              <a:rPr lang="ko-KR" altLang="en-US" dirty="0">
                <a:ea typeface="굴림" charset="-127"/>
              </a:rPr>
              <a:t>각 </a:t>
            </a:r>
            <a:r>
              <a:rPr lang="en-US" altLang="ko-KR" dirty="0">
                <a:ea typeface="굴림" charset="-127"/>
              </a:rPr>
              <a:t>AI</a:t>
            </a:r>
            <a:r>
              <a:rPr lang="ko-KR" altLang="en-US" dirty="0">
                <a:ea typeface="굴림" charset="-127"/>
              </a:rPr>
              <a:t>는 점령하고 있는 지역에서 벗어나지 않는다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1"/>
            <a:endParaRPr lang="en-US" altLang="ko-KR" dirty="0">
              <a:ea typeface="굴림" charset="-127"/>
            </a:endParaRPr>
          </a:p>
          <a:p>
            <a:pPr lvl="1"/>
            <a:r>
              <a:rPr lang="ko-KR" altLang="en-US" dirty="0">
                <a:ea typeface="굴림" charset="-127"/>
              </a:rPr>
              <a:t>플레이어가 중립 진영과 상호작용할 수 있다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2"/>
            <a:r>
              <a:rPr lang="ko-KR" altLang="en-US" dirty="0">
                <a:ea typeface="굴림" charset="-127"/>
              </a:rPr>
              <a:t>공격하여 포로로 활용한다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3"/>
            <a:r>
              <a:rPr lang="ko-KR" altLang="en-US" dirty="0">
                <a:ea typeface="굴림" charset="-127"/>
              </a:rPr>
              <a:t>그 전까지 모인 자원을 모두 얻을 수 있다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2"/>
            <a:r>
              <a:rPr lang="ko-KR" altLang="en-US" dirty="0">
                <a:ea typeface="굴림" charset="-127"/>
              </a:rPr>
              <a:t>자원으로 협상하여 용병으로 획득한다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3"/>
            <a:r>
              <a:rPr lang="ko-KR" altLang="en-US" dirty="0">
                <a:ea typeface="굴림" charset="-127"/>
              </a:rPr>
              <a:t>자원이 많이 모일수록 강한 용병이 출현한다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3"/>
            <a:endParaRPr lang="en-US" altLang="ko-KR" dirty="0">
              <a:ea typeface="굴림" charset="-127"/>
            </a:endParaRPr>
          </a:p>
          <a:p>
            <a:pPr lvl="1"/>
            <a:r>
              <a:rPr lang="ko-KR" altLang="en-US" dirty="0">
                <a:ea typeface="굴림" charset="-127"/>
              </a:rPr>
              <a:t>중립 진영은 시간이 지나면 다시 나타난다</a:t>
            </a:r>
            <a:r>
              <a:rPr lang="en-US" altLang="ko-KR" dirty="0">
                <a:ea typeface="굴림" charset="-127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7A97BB-E316-4A24-BC65-5D9199FB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379453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굴림" charset="-127"/>
              </a:rPr>
              <a:t>게임시스템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ko-KR" altLang="en-US" dirty="0">
                <a:ea typeface="굴림" charset="-127"/>
              </a:rPr>
              <a:t>중립 진영 </a:t>
            </a:r>
            <a:r>
              <a:rPr lang="en-US" altLang="ko-KR" dirty="0">
                <a:ea typeface="굴림" charset="-127"/>
              </a:rPr>
              <a:t>_ </a:t>
            </a:r>
            <a:r>
              <a:rPr lang="ko-KR" altLang="en-US" dirty="0">
                <a:ea typeface="굴림" charset="-127"/>
              </a:rPr>
              <a:t>참고 게임</a:t>
            </a:r>
            <a:endParaRPr lang="en-US" altLang="ko-KR" dirty="0">
              <a:ea typeface="굴림" charset="-127"/>
            </a:endParaRPr>
          </a:p>
          <a:p>
            <a:endParaRPr lang="en-US" altLang="ko-KR" dirty="0">
              <a:ea typeface="굴림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7A97BB-E316-4A24-BC65-5D9199FB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4" name="그림 3" descr="나무, 실내이(가) 표시된 사진&#10;&#10;매우 높은 신뢰도로 생성된 설명">
            <a:extLst>
              <a:ext uri="{FF2B5EF4-FFF2-40B4-BE49-F238E27FC236}">
                <a16:creationId xmlns:a16="http://schemas.microsoft.com/office/drawing/2014/main" id="{67D049D4-F56B-4AEF-BB58-211E2CA115D9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00" y="2134800"/>
            <a:ext cx="3373200" cy="2181600"/>
          </a:xfrm>
          <a:prstGeom prst="rect">
            <a:avLst/>
          </a:prstGeom>
        </p:spPr>
      </p:pic>
      <p:pic>
        <p:nvPicPr>
          <p:cNvPr id="6" name="그림 5" descr="실내, 테이블, 케이크이(가) 표시된 사진&#10;&#10;높은 신뢰도로 생성된 설명">
            <a:extLst>
              <a:ext uri="{FF2B5EF4-FFF2-40B4-BE49-F238E27FC236}">
                <a16:creationId xmlns:a16="http://schemas.microsoft.com/office/drawing/2014/main" id="{91ADE92F-B6B6-46A8-A5AF-F4DD4AA151FF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00" y="4366800"/>
            <a:ext cx="3373200" cy="2181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E9E84E-881B-482F-BCDD-9E13E3D978BB}"/>
              </a:ext>
            </a:extLst>
          </p:cNvPr>
          <p:cNvSpPr txBox="1"/>
          <p:nvPr/>
        </p:nvSpPr>
        <p:spPr>
          <a:xfrm flipH="1">
            <a:off x="4156538" y="2419868"/>
            <a:ext cx="42747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Heroes of the Storm</a:t>
            </a:r>
          </a:p>
          <a:p>
            <a:r>
              <a:rPr lang="ko-KR" altLang="en-US" dirty="0"/>
              <a:t>공격로 사이에 존재하는 용병 캠프를 공격하거나 특정 스킬 혹은 게임 내에서 획득할 수 있는 재화로 구입하여 점령하면 아군으로 공격을 도와준다</a:t>
            </a:r>
            <a:r>
              <a:rPr lang="en-US" altLang="ko-KR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F85465-83AE-4AD4-BB1D-E69A4E01F463}"/>
              </a:ext>
            </a:extLst>
          </p:cNvPr>
          <p:cNvSpPr txBox="1"/>
          <p:nvPr/>
        </p:nvSpPr>
        <p:spPr>
          <a:xfrm>
            <a:off x="4156538" y="4562734"/>
            <a:ext cx="44294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League of Legends</a:t>
            </a:r>
          </a:p>
          <a:p>
            <a:r>
              <a:rPr lang="ko-KR" altLang="en-US" dirty="0"/>
              <a:t>공격로 사이에 존재하는 중립 몬스터 들을</a:t>
            </a:r>
            <a:endParaRPr lang="en-US" altLang="ko-KR" dirty="0"/>
          </a:p>
          <a:p>
            <a:r>
              <a:rPr lang="ko-KR" altLang="en-US" dirty="0"/>
              <a:t>잡으면 특정 버프를 획득하거나 체력을 </a:t>
            </a:r>
            <a:endParaRPr lang="en-US" altLang="ko-KR" dirty="0"/>
          </a:p>
          <a:p>
            <a:r>
              <a:rPr lang="ko-KR" altLang="en-US" dirty="0"/>
              <a:t>회복시켜준다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2406108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굴림" charset="-127"/>
              </a:rPr>
              <a:t>게임 컨셉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ko-KR" altLang="en-US" dirty="0">
                <a:ea typeface="굴림" charset="-127"/>
              </a:rPr>
              <a:t>게임의 목적</a:t>
            </a:r>
            <a:endParaRPr lang="en-US" altLang="ko-KR" dirty="0">
              <a:ea typeface="굴림" charset="-127"/>
            </a:endParaRPr>
          </a:p>
          <a:p>
            <a:pPr lvl="1"/>
            <a:r>
              <a:rPr lang="ko-KR" altLang="en-US" dirty="0">
                <a:ea typeface="굴림" charset="-127"/>
              </a:rPr>
              <a:t>전투에 직접 참여하여 팀을 승리로 이끈다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1"/>
            <a:endParaRPr lang="en-US" altLang="ko-KR" dirty="0">
              <a:ea typeface="굴림" charset="-127"/>
            </a:endParaRPr>
          </a:p>
          <a:p>
            <a:r>
              <a:rPr lang="ko-KR" altLang="en-US" dirty="0">
                <a:ea typeface="굴림" charset="-127"/>
              </a:rPr>
              <a:t>장르</a:t>
            </a:r>
            <a:endParaRPr lang="en-US" altLang="ko-KR" dirty="0">
              <a:ea typeface="굴림" charset="-127"/>
            </a:endParaRPr>
          </a:p>
          <a:p>
            <a:pPr lvl="1"/>
            <a:r>
              <a:rPr lang="ko-KR" altLang="en-US" dirty="0">
                <a:ea typeface="굴림" charset="-127"/>
              </a:rPr>
              <a:t>전략</a:t>
            </a:r>
            <a:endParaRPr lang="en-US" altLang="ko-KR" dirty="0">
              <a:ea typeface="굴림" charset="-127"/>
            </a:endParaRPr>
          </a:p>
          <a:p>
            <a:pPr lvl="1"/>
            <a:r>
              <a:rPr lang="ko-KR" altLang="en-US" dirty="0">
                <a:ea typeface="굴림" charset="-127"/>
              </a:rPr>
              <a:t>액션</a:t>
            </a:r>
            <a:endParaRPr lang="en-US" altLang="ko-KR" dirty="0">
              <a:ea typeface="굴림" charset="-127"/>
            </a:endParaRPr>
          </a:p>
          <a:p>
            <a:pPr lvl="1"/>
            <a:r>
              <a:rPr lang="ko-KR" altLang="en-US" dirty="0">
                <a:ea typeface="굴림" charset="-127"/>
              </a:rPr>
              <a:t>시뮬레이션</a:t>
            </a:r>
            <a:endParaRPr lang="en-US" altLang="ko-KR" dirty="0">
              <a:ea typeface="굴림" charset="-127"/>
            </a:endParaRPr>
          </a:p>
          <a:p>
            <a:pPr lvl="1"/>
            <a:endParaRPr lang="en-US" altLang="ko-KR" dirty="0">
              <a:ea typeface="굴림" charset="-127"/>
            </a:endParaRPr>
          </a:p>
          <a:p>
            <a:r>
              <a:rPr lang="ko-KR" altLang="en-US" dirty="0">
                <a:ea typeface="굴림" charset="-127"/>
              </a:rPr>
              <a:t>그래픽</a:t>
            </a:r>
            <a:endParaRPr lang="en-US" altLang="ko-KR" dirty="0">
              <a:ea typeface="굴림" charset="-127"/>
            </a:endParaRPr>
          </a:p>
          <a:p>
            <a:pPr lvl="1"/>
            <a:r>
              <a:rPr lang="en-US" altLang="ko-KR" dirty="0">
                <a:ea typeface="굴림" charset="-127"/>
              </a:rPr>
              <a:t>3D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7A97BB-E316-4A24-BC65-5D9199FB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806679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굴림" charset="-127"/>
              </a:rPr>
              <a:t>게임 컨셉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ko-KR" altLang="en-US" dirty="0">
                <a:ea typeface="굴림" charset="-127"/>
              </a:rPr>
              <a:t>스토리 요약</a:t>
            </a:r>
            <a:endParaRPr lang="en-US" altLang="ko-KR" dirty="0">
              <a:ea typeface="굴림" charset="-127"/>
            </a:endParaRPr>
          </a:p>
          <a:p>
            <a:pPr lvl="1"/>
            <a:r>
              <a:rPr lang="ko-KR" altLang="en-US" dirty="0">
                <a:ea typeface="굴림" charset="-127"/>
              </a:rPr>
              <a:t>우리 은하와 안드로메다 은하의 충돌로 인해 거대한 중력파가 지구를 덮쳤고 그 결과 대륙은 찢겨 나가고 다시 합쳐지며 세상은 혼란에 빠진다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1"/>
            <a:endParaRPr lang="en-US" altLang="ko-KR" dirty="0">
              <a:ea typeface="굴림" charset="-127"/>
            </a:endParaRPr>
          </a:p>
          <a:p>
            <a:pPr lvl="1"/>
            <a:r>
              <a:rPr lang="ko-KR" altLang="en-US" dirty="0">
                <a:ea typeface="굴림" charset="-127"/>
              </a:rPr>
              <a:t>또한</a:t>
            </a:r>
            <a:r>
              <a:rPr lang="en-US" altLang="ko-KR" dirty="0">
                <a:ea typeface="굴림" charset="-127"/>
              </a:rPr>
              <a:t>, </a:t>
            </a:r>
            <a:r>
              <a:rPr lang="ko-KR" altLang="en-US" dirty="0">
                <a:ea typeface="굴림" charset="-127"/>
              </a:rPr>
              <a:t>중력파는 시간의 축 마저 뒤틀어 놓았으며 그 결과 과거</a:t>
            </a:r>
            <a:r>
              <a:rPr lang="en-US" altLang="ko-KR" dirty="0">
                <a:ea typeface="굴림" charset="-127"/>
              </a:rPr>
              <a:t>, </a:t>
            </a:r>
            <a:r>
              <a:rPr lang="ko-KR" altLang="en-US" dirty="0">
                <a:ea typeface="굴림" charset="-127"/>
              </a:rPr>
              <a:t>현재</a:t>
            </a:r>
            <a:r>
              <a:rPr lang="en-US" altLang="ko-KR" dirty="0">
                <a:ea typeface="굴림" charset="-127"/>
              </a:rPr>
              <a:t>, </a:t>
            </a:r>
            <a:r>
              <a:rPr lang="ko-KR" altLang="en-US" dirty="0">
                <a:ea typeface="굴림" charset="-127"/>
              </a:rPr>
              <a:t>미래가 함께 존재하게 된다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1"/>
            <a:endParaRPr lang="en-US" altLang="ko-KR" dirty="0">
              <a:ea typeface="굴림" charset="-127"/>
            </a:endParaRPr>
          </a:p>
          <a:p>
            <a:pPr lvl="1"/>
            <a:r>
              <a:rPr lang="ko-KR" altLang="en-US" dirty="0">
                <a:ea typeface="굴림" charset="-127"/>
              </a:rPr>
              <a:t>이런 혼란스러운 상황으로 인해 끝없는 전쟁이 벌어지게 된다</a:t>
            </a:r>
            <a:r>
              <a:rPr lang="en-US" altLang="ko-KR" dirty="0">
                <a:ea typeface="굴림" charset="-127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7A97BB-E316-4A24-BC65-5D9199FB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939899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굴림" charset="-127"/>
              </a:rPr>
              <a:t>게임 컨셉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ko-KR" altLang="en-US" dirty="0">
                <a:ea typeface="굴림" charset="-127"/>
              </a:rPr>
              <a:t>배경</a:t>
            </a:r>
            <a:endParaRPr lang="en-US" altLang="ko-KR" dirty="0">
              <a:ea typeface="굴림" charset="-127"/>
            </a:endParaRPr>
          </a:p>
          <a:p>
            <a:pPr lvl="1"/>
            <a:r>
              <a:rPr lang="ko-KR" altLang="en-US" dirty="0">
                <a:ea typeface="굴림" charset="-127"/>
              </a:rPr>
              <a:t>국가가 사라졌으며 난세가 시작되었다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1"/>
            <a:r>
              <a:rPr lang="ko-KR" altLang="en-US" dirty="0">
                <a:ea typeface="굴림" charset="-127"/>
              </a:rPr>
              <a:t>수많은 영웅들이 출현한다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1"/>
            <a:r>
              <a:rPr lang="ko-KR" altLang="en-US" dirty="0">
                <a:ea typeface="굴림" charset="-127"/>
              </a:rPr>
              <a:t>과거</a:t>
            </a:r>
            <a:r>
              <a:rPr lang="en-US" altLang="ko-KR" dirty="0">
                <a:ea typeface="굴림" charset="-127"/>
              </a:rPr>
              <a:t>, </a:t>
            </a:r>
            <a:r>
              <a:rPr lang="ko-KR" altLang="en-US" dirty="0">
                <a:ea typeface="굴림" charset="-127"/>
              </a:rPr>
              <a:t>현재</a:t>
            </a:r>
            <a:r>
              <a:rPr lang="en-US" altLang="ko-KR" dirty="0">
                <a:ea typeface="굴림" charset="-127"/>
              </a:rPr>
              <a:t>, </a:t>
            </a:r>
            <a:r>
              <a:rPr lang="ko-KR" altLang="en-US" dirty="0">
                <a:ea typeface="굴림" charset="-127"/>
              </a:rPr>
              <a:t>미래의 유닛이 공존한다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1"/>
            <a:r>
              <a:rPr lang="ko-KR" altLang="en-US" dirty="0">
                <a:ea typeface="굴림" charset="-127"/>
              </a:rPr>
              <a:t>한정된 자원으로 세계를 정복한다</a:t>
            </a:r>
            <a:r>
              <a:rPr lang="en-US" altLang="ko-KR" dirty="0">
                <a:ea typeface="굴림" charset="-127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7A97BB-E316-4A24-BC65-5D9199FB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351663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굴림" charset="-127"/>
              </a:rPr>
              <a:t>게임 컨셉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ko-KR" altLang="en-US" dirty="0">
                <a:ea typeface="굴림" charset="-127"/>
              </a:rPr>
              <a:t>플레이어 구분</a:t>
            </a:r>
            <a:endParaRPr lang="en-US" altLang="ko-KR" dirty="0">
              <a:ea typeface="굴림" charset="-127"/>
            </a:endParaRPr>
          </a:p>
          <a:p>
            <a:pPr lvl="1"/>
            <a:r>
              <a:rPr lang="ko-KR" altLang="en-US" dirty="0">
                <a:ea typeface="굴림" charset="-127"/>
              </a:rPr>
              <a:t>플레이어는 군주와 장수로 구분된다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1"/>
            <a:endParaRPr lang="en-US" altLang="ko-KR" dirty="0">
              <a:ea typeface="굴림" charset="-127"/>
            </a:endParaRPr>
          </a:p>
          <a:p>
            <a:pPr lvl="1"/>
            <a:r>
              <a:rPr lang="ko-KR" altLang="en-US" dirty="0">
                <a:ea typeface="굴림" charset="-127"/>
              </a:rPr>
              <a:t>군주는 유닛의 생산과 배치를 담당한다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1"/>
            <a:endParaRPr lang="en-US" altLang="ko-KR" dirty="0">
              <a:ea typeface="굴림" charset="-127"/>
            </a:endParaRPr>
          </a:p>
          <a:p>
            <a:pPr lvl="1"/>
            <a:r>
              <a:rPr lang="ko-KR" altLang="en-US" dirty="0">
                <a:ea typeface="굴림" charset="-127"/>
              </a:rPr>
              <a:t>장수는 일종의 영웅 유닛이다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1"/>
            <a:r>
              <a:rPr lang="ko-KR" altLang="en-US" dirty="0">
                <a:ea typeface="굴림" charset="-127"/>
              </a:rPr>
              <a:t>군주 이외의 플레이어가 직접 조종한다</a:t>
            </a:r>
            <a:r>
              <a:rPr lang="en-US" altLang="ko-KR" dirty="0">
                <a:ea typeface="굴림" charset="-127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7A97BB-E316-4A24-BC65-5D9199FB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898687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굴림" charset="-127"/>
              </a:rPr>
              <a:t>게임 컨셉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ko-KR" altLang="en-US" dirty="0">
                <a:ea typeface="굴림" charset="-127"/>
              </a:rPr>
              <a:t>군주 컨셉</a:t>
            </a:r>
            <a:endParaRPr lang="en-US" altLang="ko-KR" dirty="0">
              <a:ea typeface="굴림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7A97BB-E316-4A24-BC65-5D9199FB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96DF29-DD7F-4CAD-9F17-76A106E34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151794"/>
            <a:ext cx="4330824" cy="4025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4625A-C4A6-4EC5-AF7A-CBB624C85A04}"/>
              </a:ext>
            </a:extLst>
          </p:cNvPr>
          <p:cNvSpPr txBox="1"/>
          <p:nvPr/>
        </p:nvSpPr>
        <p:spPr>
          <a:xfrm>
            <a:off x="4932040" y="2276872"/>
            <a:ext cx="344196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중앙 건물 내부에 존재한다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모든 상황의 보고를 받는다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상황을 토대로 작전을 시행한다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9861618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굴림" charset="-127"/>
              </a:rPr>
              <a:t>게임 컨셉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ko-KR" altLang="en-US" dirty="0">
                <a:ea typeface="굴림" charset="-127"/>
              </a:rPr>
              <a:t>군주 상세</a:t>
            </a:r>
          </a:p>
          <a:p>
            <a:pPr lvl="1"/>
            <a:r>
              <a:rPr lang="ko-KR" altLang="en-US" dirty="0">
                <a:ea typeface="굴림" charset="-127"/>
              </a:rPr>
              <a:t>군주가 머무는 중앙 건물이 있다고 가정한다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2"/>
            <a:r>
              <a:rPr lang="ko-KR" altLang="en-US" dirty="0">
                <a:ea typeface="굴림" charset="-127"/>
              </a:rPr>
              <a:t>게임 내 그래픽은 존재하지 않는다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1"/>
            <a:r>
              <a:rPr lang="ko-KR" altLang="en-US" dirty="0">
                <a:ea typeface="굴림" charset="-127"/>
              </a:rPr>
              <a:t>자원을 사용할 권한을 가진다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2"/>
            <a:r>
              <a:rPr lang="ko-KR" altLang="en-US" dirty="0">
                <a:ea typeface="굴림" charset="-127"/>
              </a:rPr>
              <a:t>유닛의 생산</a:t>
            </a:r>
            <a:endParaRPr lang="en-US" altLang="ko-KR" dirty="0">
              <a:ea typeface="굴림" charset="-127"/>
            </a:endParaRPr>
          </a:p>
          <a:p>
            <a:pPr lvl="2"/>
            <a:r>
              <a:rPr lang="ko-KR" altLang="en-US" dirty="0">
                <a:ea typeface="굴림" charset="-127"/>
              </a:rPr>
              <a:t>유닛 업그레이드</a:t>
            </a:r>
            <a:endParaRPr lang="en-US" altLang="ko-KR" dirty="0">
              <a:ea typeface="굴림" charset="-127"/>
            </a:endParaRPr>
          </a:p>
          <a:p>
            <a:pPr lvl="1"/>
            <a:r>
              <a:rPr lang="ko-KR" altLang="en-US" dirty="0">
                <a:ea typeface="굴림" charset="-127"/>
              </a:rPr>
              <a:t>작전을 계획하여 수행할 수 있다</a:t>
            </a:r>
            <a:r>
              <a:rPr lang="en-US" altLang="ko-KR" dirty="0">
                <a:ea typeface="굴림" charset="-127"/>
              </a:rPr>
              <a:t>.</a:t>
            </a:r>
          </a:p>
          <a:p>
            <a:pPr lvl="2"/>
            <a:r>
              <a:rPr lang="ko-KR" altLang="en-US" dirty="0">
                <a:ea typeface="굴림" charset="-127"/>
              </a:rPr>
              <a:t>새로운 거점 확보</a:t>
            </a:r>
            <a:endParaRPr lang="en-US" altLang="ko-KR" dirty="0">
              <a:ea typeface="굴림" charset="-127"/>
            </a:endParaRPr>
          </a:p>
          <a:p>
            <a:pPr lvl="2"/>
            <a:r>
              <a:rPr lang="ko-KR" altLang="en-US" dirty="0">
                <a:ea typeface="굴림" charset="-127"/>
              </a:rPr>
              <a:t>적 거점 파괴</a:t>
            </a:r>
            <a:endParaRPr lang="en-US" altLang="ko-KR" dirty="0">
              <a:ea typeface="굴림" charset="-127"/>
            </a:endParaRPr>
          </a:p>
          <a:p>
            <a:pPr lvl="2"/>
            <a:r>
              <a:rPr lang="ko-KR" altLang="en-US" dirty="0">
                <a:ea typeface="굴림" charset="-127"/>
              </a:rPr>
              <a:t>전면전 진행</a:t>
            </a:r>
            <a:endParaRPr lang="en-US" altLang="ko-KR" dirty="0">
              <a:ea typeface="굴림" charset="-127"/>
            </a:endParaRPr>
          </a:p>
          <a:p>
            <a:pPr lvl="1"/>
            <a:r>
              <a:rPr lang="ko-KR" altLang="en-US" dirty="0">
                <a:ea typeface="굴림" charset="-127"/>
              </a:rPr>
              <a:t>군주가 사망하면 패배한다</a:t>
            </a:r>
            <a:r>
              <a:rPr lang="en-US" altLang="ko-KR" dirty="0">
                <a:ea typeface="굴림" charset="-127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7A97BB-E316-4A24-BC65-5D9199FB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374899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Level">
  <a:themeElements>
    <a:clrScheme name="Level 9">
      <a:dk1>
        <a:srgbClr val="000000"/>
      </a:dk1>
      <a:lt1>
        <a:srgbClr val="FFFFFF"/>
      </a:lt1>
      <a:dk2>
        <a:srgbClr val="666699"/>
      </a:dk2>
      <a:lt2>
        <a:srgbClr val="FFCC00"/>
      </a:lt2>
      <a:accent1>
        <a:srgbClr val="FF9900"/>
      </a:accent1>
      <a:accent2>
        <a:srgbClr val="FF9900"/>
      </a:accent2>
      <a:accent3>
        <a:srgbClr val="FFFFFF"/>
      </a:accent3>
      <a:accent4>
        <a:srgbClr val="000000"/>
      </a:accent4>
      <a:accent5>
        <a:srgbClr val="FFCAAA"/>
      </a:accent5>
      <a:accent6>
        <a:srgbClr val="E78A00"/>
      </a:accent6>
      <a:hlink>
        <a:srgbClr val="666699"/>
      </a:hlink>
      <a:folHlink>
        <a:srgbClr val="999966"/>
      </a:folHlink>
    </a:clrScheme>
    <a:fontScheme name="Level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9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8A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04B11B9-FB2E-440D-8D1F-933ED6D5C0C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프레젠테이션(수평선 테마)</Template>
  <TotalTime>570</TotalTime>
  <Words>1077</Words>
  <Application>Microsoft Office PowerPoint</Application>
  <PresentationFormat>화면 슬라이드 쇼(4:3)</PresentationFormat>
  <Paragraphs>288</Paragraphs>
  <Slides>31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6" baseType="lpstr">
      <vt:lpstr>굴림</vt:lpstr>
      <vt:lpstr>Arial</vt:lpstr>
      <vt:lpstr>Times New Roman</vt:lpstr>
      <vt:lpstr>Wingdings</vt:lpstr>
      <vt:lpstr>Level</vt:lpstr>
      <vt:lpstr>전투 시뮬레이션 제안서</vt:lpstr>
      <vt:lpstr>목차</vt:lpstr>
      <vt:lpstr>개요</vt:lpstr>
      <vt:lpstr>게임 컨셉</vt:lpstr>
      <vt:lpstr>게임 컨셉</vt:lpstr>
      <vt:lpstr>게임 컨셉</vt:lpstr>
      <vt:lpstr>게임 컨셉</vt:lpstr>
      <vt:lpstr>게임 컨셉</vt:lpstr>
      <vt:lpstr>게임 컨셉</vt:lpstr>
      <vt:lpstr>게임 컨셉</vt:lpstr>
      <vt:lpstr>게임 컨셉</vt:lpstr>
      <vt:lpstr>게임 컨셉</vt:lpstr>
      <vt:lpstr>게임 컨셉</vt:lpstr>
      <vt:lpstr>게임 컨셉</vt:lpstr>
      <vt:lpstr>게임 컨셉</vt:lpstr>
      <vt:lpstr>게임 컨셉</vt:lpstr>
      <vt:lpstr>게임 컨셉</vt:lpstr>
      <vt:lpstr>게임 컨셉</vt:lpstr>
      <vt:lpstr>게임 컨셉</vt:lpstr>
      <vt:lpstr>게임 시스템</vt:lpstr>
      <vt:lpstr>게임 시스템</vt:lpstr>
      <vt:lpstr>게임 시스템</vt:lpstr>
      <vt:lpstr>게임시스템</vt:lpstr>
      <vt:lpstr>게임시스템</vt:lpstr>
      <vt:lpstr>게임시스템</vt:lpstr>
      <vt:lpstr>게임시스템</vt:lpstr>
      <vt:lpstr>게임시스템</vt:lpstr>
      <vt:lpstr>게임 시스템</vt:lpstr>
      <vt:lpstr>게임시스템</vt:lpstr>
      <vt:lpstr>게임시스템</vt:lpstr>
      <vt:lpstr>게임시스템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김나단</dc:creator>
  <cp:keywords/>
  <dc:description/>
  <cp:lastModifiedBy>김나단</cp:lastModifiedBy>
  <cp:revision>116</cp:revision>
  <dcterms:created xsi:type="dcterms:W3CDTF">2017-07-29T06:26:11Z</dcterms:created>
  <dcterms:modified xsi:type="dcterms:W3CDTF">2017-10-09T03:13:15Z</dcterms:modified>
  <cp:category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TC060874521042</vt:lpwstr>
  </property>
</Properties>
</file>